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46"/>
    <p:restoredTop sz="94656"/>
  </p:normalViewPr>
  <p:slideViewPr>
    <p:cSldViewPr snapToGrid="0" snapToObjects="1">
      <p:cViewPr varScale="1">
        <p:scale>
          <a:sx n="84" d="100"/>
          <a:sy n="84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774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5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43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27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093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95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52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51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54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03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38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693F6-FC72-1F43-9A04-01023AC86EA7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E77540-C4B2-0B40-9F4C-BF8AF8BF2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701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-scm.com/downloads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en/v2/Git-Basics-Git-Aliases" TargetMode="External"/><Relationship Id="rId4" Type="http://schemas.openxmlformats.org/officeDocument/2006/relationships/hyperlink" Target="https://git-scm.com/book/en/v2/Git-Branching-Rebasing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tlassian.com/git/tutorial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779713"/>
            <a:ext cx="9144000" cy="1193800"/>
          </a:xfrm>
        </p:spPr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101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437063"/>
            <a:ext cx="9144000" cy="1655762"/>
          </a:xfrm>
        </p:spPr>
        <p:txBody>
          <a:bodyPr>
            <a:normAutofit/>
          </a:bodyPr>
          <a:lstStyle/>
          <a:p>
            <a:r>
              <a:rPr lang="en-US" sz="3000" dirty="0" smtClean="0"/>
              <a:t>CFM Hack 2018 (Fall)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831" y="1107709"/>
            <a:ext cx="3626338" cy="150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659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Before anything else, you need to install and configure </a:t>
            </a:r>
            <a:r>
              <a:rPr lang="en-US" dirty="0" err="1" smtClean="0"/>
              <a:t>Git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Install a </a:t>
            </a:r>
            <a:r>
              <a:rPr lang="en-US" dirty="0" err="1" smtClean="0"/>
              <a:t>Git</a:t>
            </a:r>
            <a:r>
              <a:rPr lang="en-US" dirty="0" smtClean="0"/>
              <a:t> client (command-line or GUI)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git-scm.com/downloads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Sign up a </a:t>
            </a:r>
            <a:r>
              <a:rPr lang="en-US" dirty="0" err="1" smtClean="0"/>
              <a:t>github</a:t>
            </a:r>
            <a:r>
              <a:rPr lang="en-US" dirty="0" smtClean="0"/>
              <a:t> account (tell me your username later)</a:t>
            </a:r>
          </a:p>
          <a:p>
            <a:endParaRPr lang="en-US" dirty="0"/>
          </a:p>
          <a:p>
            <a:r>
              <a:rPr lang="en-US" dirty="0" smtClean="0"/>
              <a:t>Setup your email address for </a:t>
            </a:r>
            <a:r>
              <a:rPr lang="en-US" dirty="0" err="1" smtClean="0"/>
              <a:t>Git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global </a:t>
            </a:r>
            <a:r>
              <a:rPr lang="en-US" dirty="0" err="1" smtClean="0"/>
              <a:t>user.email</a:t>
            </a:r>
            <a:r>
              <a:rPr lang="en-US" dirty="0" smtClean="0"/>
              <a:t> </a:t>
            </a:r>
            <a:r>
              <a:rPr lang="en-US" dirty="0" err="1" smtClean="0"/>
              <a:t>your_email@example.com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00215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a copy the repository from the server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/>
              <a:t>clone https://</a:t>
            </a:r>
            <a:r>
              <a:rPr lang="en-US" dirty="0" smtClean="0"/>
              <a:t>github.com/uwcfm/CFM-HACK-2018.git</a:t>
            </a:r>
          </a:p>
          <a:p>
            <a:r>
              <a:rPr lang="en-US" dirty="0" smtClean="0"/>
              <a:t>Branch off from xxx to create a new copy of repo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git</a:t>
            </a:r>
            <a:r>
              <a:rPr lang="en-US" dirty="0" smtClean="0"/>
              <a:t> checkout </a:t>
            </a:r>
            <a:r>
              <a:rPr lang="mr-IN" dirty="0" smtClean="0"/>
              <a:t>–</a:t>
            </a:r>
            <a:r>
              <a:rPr lang="en-US" dirty="0" smtClean="0"/>
              <a:t>b </a:t>
            </a:r>
            <a:r>
              <a:rPr lang="en-US" dirty="0" err="1" smtClean="0"/>
              <a:t>your_team_branch_name</a:t>
            </a:r>
            <a:r>
              <a:rPr lang="en-US" dirty="0" smtClean="0"/>
              <a:t> xxx</a:t>
            </a:r>
          </a:p>
          <a:p>
            <a:r>
              <a:rPr lang="en-US" dirty="0" smtClean="0"/>
              <a:t>One team can share one branch and push commits to the same branch</a:t>
            </a:r>
          </a:p>
          <a:p>
            <a:pPr lvl="1"/>
            <a:r>
              <a:rPr lang="en-US" dirty="0" smtClean="0"/>
              <a:t>This can cause merge conflicts sometimes</a:t>
            </a:r>
          </a:p>
          <a:p>
            <a:pPr lvl="1"/>
            <a:r>
              <a:rPr lang="en-US" b="1" dirty="0" smtClean="0"/>
              <a:t>Solution</a:t>
            </a:r>
            <a:r>
              <a:rPr lang="en-US" dirty="0" smtClean="0"/>
              <a:t>: one branch per person off from the team branch, then </a:t>
            </a:r>
            <a:r>
              <a:rPr lang="en-US" dirty="0" err="1" smtClean="0"/>
              <a:t>git</a:t>
            </a:r>
            <a:r>
              <a:rPr lang="en-US" dirty="0" smtClean="0"/>
              <a:t> rebase with the team branch and merge at times (out of scope of this tutorial)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660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rebase (Advance)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One person per branch from the team branch</a:t>
            </a:r>
          </a:p>
          <a:p>
            <a:pPr marL="0" indent="0">
              <a:buNone/>
            </a:pPr>
            <a:r>
              <a:rPr lang="en-US" sz="2000" dirty="0" err="1" smtClean="0"/>
              <a:t>Git</a:t>
            </a:r>
            <a:r>
              <a:rPr lang="en-US" sz="2000" dirty="0" smtClean="0"/>
              <a:t> checkout </a:t>
            </a:r>
            <a:r>
              <a:rPr lang="en-US" sz="2000" dirty="0" err="1" smtClean="0"/>
              <a:t>team_branch</a:t>
            </a:r>
            <a:r>
              <a:rPr lang="en-US" sz="2000" dirty="0" smtClean="0"/>
              <a:t>                       // switch to </a:t>
            </a:r>
            <a:r>
              <a:rPr lang="en-US" sz="2000" dirty="0" err="1" smtClean="0"/>
              <a:t>team_branch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err="1" smtClean="0"/>
              <a:t>Git</a:t>
            </a:r>
            <a:r>
              <a:rPr lang="en-US" sz="2000" dirty="0" smtClean="0"/>
              <a:t> checkout </a:t>
            </a:r>
            <a:r>
              <a:rPr lang="mr-IN" sz="2000" dirty="0" smtClean="0"/>
              <a:t>–</a:t>
            </a:r>
            <a:r>
              <a:rPr lang="en-US" sz="2000" dirty="0" smtClean="0"/>
              <a:t>b </a:t>
            </a:r>
            <a:r>
              <a:rPr lang="en-US" sz="2000" dirty="0" err="1" smtClean="0"/>
              <a:t>team_branch_alex</a:t>
            </a:r>
            <a:r>
              <a:rPr lang="en-US" sz="2000" dirty="0" smtClean="0"/>
              <a:t>       // create your own branch</a:t>
            </a:r>
          </a:p>
          <a:p>
            <a:pPr marL="0" indent="0">
              <a:buNone/>
            </a:pPr>
            <a:r>
              <a:rPr lang="en-US" sz="2000" dirty="0" err="1" smtClean="0"/>
              <a:t>Git</a:t>
            </a:r>
            <a:r>
              <a:rPr lang="en-US" sz="2000" dirty="0" smtClean="0"/>
              <a:t> add *                                                     // add all changes to staging area</a:t>
            </a:r>
          </a:p>
          <a:p>
            <a:pPr marL="0" indent="0">
              <a:buNone/>
            </a:pPr>
            <a:r>
              <a:rPr lang="en-US" sz="2000" dirty="0" err="1" smtClean="0"/>
              <a:t>Git</a:t>
            </a:r>
            <a:r>
              <a:rPr lang="en-US" sz="2000" dirty="0" smtClean="0"/>
              <a:t> commit </a:t>
            </a:r>
            <a:r>
              <a:rPr lang="mr-IN" sz="2000" dirty="0" smtClean="0"/>
              <a:t>–</a:t>
            </a:r>
            <a:r>
              <a:rPr lang="en-US" sz="2000" dirty="0" smtClean="0"/>
              <a:t>m “message about the changes”  // commit changes to local repo</a:t>
            </a:r>
          </a:p>
          <a:p>
            <a:pPr marL="0" indent="0">
              <a:buNone/>
            </a:pPr>
            <a:r>
              <a:rPr lang="en-US" sz="2000" dirty="0" err="1" smtClean="0"/>
              <a:t>Git</a:t>
            </a:r>
            <a:r>
              <a:rPr lang="en-US" sz="2000" dirty="0" smtClean="0"/>
              <a:t> push origin </a:t>
            </a:r>
            <a:r>
              <a:rPr lang="en-US" sz="2000" dirty="0" err="1" smtClean="0"/>
              <a:t>team_branch_alex</a:t>
            </a:r>
            <a:r>
              <a:rPr lang="en-US" sz="2000" dirty="0" smtClean="0"/>
              <a:t>        // push changes to remote repo</a:t>
            </a:r>
          </a:p>
          <a:p>
            <a:pPr marL="0" indent="0">
              <a:buNone/>
            </a:pPr>
            <a:r>
              <a:rPr lang="en-US" sz="2000" dirty="0" err="1" smtClean="0"/>
              <a:t>Git</a:t>
            </a:r>
            <a:r>
              <a:rPr lang="en-US" sz="2000" dirty="0" smtClean="0"/>
              <a:t> checkout </a:t>
            </a:r>
            <a:r>
              <a:rPr lang="en-US" sz="2000" dirty="0" err="1" smtClean="0"/>
              <a:t>team_branch</a:t>
            </a:r>
            <a:r>
              <a:rPr lang="en-US" sz="2000" dirty="0" smtClean="0"/>
              <a:t>                     // switch to </a:t>
            </a:r>
            <a:r>
              <a:rPr lang="en-US" sz="2000" dirty="0" err="1" smtClean="0"/>
              <a:t>team_branch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err="1" smtClean="0"/>
              <a:t>Git</a:t>
            </a:r>
            <a:r>
              <a:rPr lang="en-US" sz="2000" dirty="0" smtClean="0"/>
              <a:t> pull origin </a:t>
            </a:r>
            <a:r>
              <a:rPr lang="en-US" sz="2000" dirty="0" err="1" smtClean="0"/>
              <a:t>team_branch</a:t>
            </a:r>
            <a:r>
              <a:rPr lang="en-US" sz="2000" dirty="0" smtClean="0"/>
              <a:t>                   // make sure you have the latest changes from </a:t>
            </a:r>
            <a:r>
              <a:rPr lang="en-US" sz="2000" dirty="0" err="1" smtClean="0"/>
              <a:t>team_branch</a:t>
            </a:r>
            <a:endParaRPr lang="en-US" sz="2000" dirty="0"/>
          </a:p>
          <a:p>
            <a:pPr marL="0" indent="0">
              <a:buNone/>
            </a:pPr>
            <a:r>
              <a:rPr lang="en-US" sz="2000" dirty="0" err="1" smtClean="0"/>
              <a:t>Git</a:t>
            </a:r>
            <a:r>
              <a:rPr lang="en-US" sz="2000" dirty="0" smtClean="0"/>
              <a:t> checkout </a:t>
            </a:r>
            <a:r>
              <a:rPr lang="en-US" sz="2000" dirty="0" err="1" smtClean="0"/>
              <a:t>team_branch_alex</a:t>
            </a:r>
            <a:r>
              <a:rPr lang="en-US" sz="2000" dirty="0" smtClean="0"/>
              <a:t>           // switch back to </a:t>
            </a:r>
            <a:r>
              <a:rPr lang="en-US" sz="2000" dirty="0" err="1" smtClean="0"/>
              <a:t>team_branch_alex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err="1" smtClean="0"/>
              <a:t>Git</a:t>
            </a:r>
            <a:r>
              <a:rPr lang="en-US" sz="2000" dirty="0" smtClean="0"/>
              <a:t> rebase </a:t>
            </a:r>
            <a:r>
              <a:rPr lang="en-US" sz="2000" dirty="0" err="1" smtClean="0"/>
              <a:t>team_branch</a:t>
            </a:r>
            <a:r>
              <a:rPr lang="en-US" sz="2000" dirty="0" smtClean="0"/>
              <a:t>                         // rebase </a:t>
            </a:r>
            <a:r>
              <a:rPr lang="en-US" sz="2000" dirty="0" err="1"/>
              <a:t>team_branch_alex</a:t>
            </a:r>
            <a:r>
              <a:rPr lang="en-US" sz="2000" dirty="0"/>
              <a:t> </a:t>
            </a:r>
            <a:r>
              <a:rPr lang="en-US" sz="2000" dirty="0" smtClean="0"/>
              <a:t>onto </a:t>
            </a:r>
            <a:r>
              <a:rPr lang="en-US" sz="2000" dirty="0" err="1" smtClean="0"/>
              <a:t>team_branch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err="1" smtClean="0"/>
              <a:t>Git</a:t>
            </a:r>
            <a:r>
              <a:rPr lang="en-US" sz="2000" dirty="0" smtClean="0"/>
              <a:t> checkout </a:t>
            </a:r>
            <a:r>
              <a:rPr lang="en-US" sz="2000" dirty="0" err="1" smtClean="0"/>
              <a:t>team_branch</a:t>
            </a:r>
            <a:r>
              <a:rPr lang="en-US" sz="2000" dirty="0" smtClean="0"/>
              <a:t>                     // switch to </a:t>
            </a:r>
            <a:r>
              <a:rPr lang="en-US" sz="2000" dirty="0" err="1" smtClean="0"/>
              <a:t>team_branch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err="1" smtClean="0"/>
              <a:t>Git</a:t>
            </a:r>
            <a:r>
              <a:rPr lang="en-US" sz="2000" dirty="0" smtClean="0"/>
              <a:t> merge </a:t>
            </a:r>
            <a:r>
              <a:rPr lang="en-US" sz="2000" dirty="0" err="1" smtClean="0"/>
              <a:t>team_branch_alex</a:t>
            </a:r>
            <a:r>
              <a:rPr lang="en-US" sz="2000" dirty="0" smtClean="0"/>
              <a:t>                 // fast-forward merge </a:t>
            </a:r>
            <a:r>
              <a:rPr lang="en-US" sz="2000" dirty="0" err="1" smtClean="0"/>
              <a:t>team_branch</a:t>
            </a:r>
            <a:r>
              <a:rPr lang="en-US" sz="2000" dirty="0" smtClean="0"/>
              <a:t> with </a:t>
            </a:r>
            <a:r>
              <a:rPr lang="en-US" sz="2000" dirty="0" err="1" smtClean="0"/>
              <a:t>team_branch_alex</a:t>
            </a:r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741196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Aliases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55775"/>
          </a:xfrm>
        </p:spPr>
        <p:txBody>
          <a:bodyPr>
            <a:normAutofit/>
          </a:bodyPr>
          <a:lstStyle/>
          <a:p>
            <a:r>
              <a:rPr lang="en-US" sz="2000" dirty="0" err="1" smtClean="0"/>
              <a:t>Git</a:t>
            </a:r>
            <a:r>
              <a:rPr lang="en-US" sz="2000" dirty="0" smtClean="0"/>
              <a:t> </a:t>
            </a:r>
            <a:r>
              <a:rPr lang="en-US" sz="2000" dirty="0" err="1" smtClean="0"/>
              <a:t>config</a:t>
            </a:r>
            <a:r>
              <a:rPr lang="en-US" sz="2000" dirty="0" smtClean="0"/>
              <a:t> </a:t>
            </a:r>
            <a:r>
              <a:rPr lang="mr-IN" sz="2000" dirty="0" smtClean="0"/>
              <a:t>–</a:t>
            </a:r>
            <a:r>
              <a:rPr lang="en-US" sz="2000" dirty="0" smtClean="0"/>
              <a:t>global </a:t>
            </a:r>
            <a:r>
              <a:rPr lang="en-US" sz="2000" dirty="0" err="1"/>
              <a:t>alias.glog</a:t>
            </a:r>
            <a:r>
              <a:rPr lang="en-US" sz="2000" dirty="0"/>
              <a:t>=log --graph --abbrev-commit --decorate --format=format:'%C(bold blue)%</a:t>
            </a:r>
            <a:r>
              <a:rPr lang="en-US" sz="2000" dirty="0" err="1"/>
              <a:t>h%C</a:t>
            </a:r>
            <a:r>
              <a:rPr lang="en-US" sz="2000" dirty="0"/>
              <a:t>(reset) - %C(bold green)(%</a:t>
            </a:r>
            <a:r>
              <a:rPr lang="en-US" sz="2000" dirty="0" err="1"/>
              <a:t>ar</a:t>
            </a:r>
            <a:r>
              <a:rPr lang="en-US" sz="2000" dirty="0"/>
              <a:t>)%C(reset) %C(white)%</a:t>
            </a:r>
            <a:r>
              <a:rPr lang="en-US" sz="2000" dirty="0" err="1"/>
              <a:t>s%C</a:t>
            </a:r>
            <a:r>
              <a:rPr lang="en-US" sz="2000" dirty="0"/>
              <a:t>(reset) %C(dim white)- %</a:t>
            </a:r>
            <a:r>
              <a:rPr lang="en-US" sz="2000" dirty="0" err="1"/>
              <a:t>an%C</a:t>
            </a:r>
            <a:r>
              <a:rPr lang="en-US" sz="2000" dirty="0"/>
              <a:t>(reset)%C(bold yellow)%</a:t>
            </a:r>
            <a:r>
              <a:rPr lang="en-US" sz="2000" dirty="0" err="1"/>
              <a:t>d%C</a:t>
            </a:r>
            <a:r>
              <a:rPr lang="en-US" sz="2000" dirty="0"/>
              <a:t>(reset)' </a:t>
            </a:r>
            <a:r>
              <a:rPr lang="mr-IN" sz="2000" dirty="0" smtClean="0"/>
              <a:t>–</a:t>
            </a:r>
            <a:r>
              <a:rPr lang="en-US" sz="2000" dirty="0" smtClean="0"/>
              <a:t>all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000" dirty="0" err="1" smtClean="0"/>
              <a:t>Git</a:t>
            </a:r>
            <a:r>
              <a:rPr lang="en-US" sz="2000" dirty="0" smtClean="0"/>
              <a:t> </a:t>
            </a:r>
            <a:r>
              <a:rPr lang="en-US" sz="2000" dirty="0" err="1" smtClean="0"/>
              <a:t>glog</a:t>
            </a:r>
            <a:r>
              <a:rPr lang="en-US" sz="2000" dirty="0" smtClean="0"/>
              <a:t>  //shows tree representation for branches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3786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32" y="1082040"/>
            <a:ext cx="11199607" cy="470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230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https://git-scm.com/book/en/v2/Getting-Started-First-Time-Git-Setup</a:t>
            </a: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www.atlassian.com/git/tutorials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git-scm.com/book/en/v2/Git-Basics-Git-Aliases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git-scm.com/book/en/v2/Git-Branching-Rebasing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73868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Control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6129528" cy="4575175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Software</a:t>
            </a:r>
            <a:r>
              <a:rPr lang="en-US" sz="2400" dirty="0" smtClean="0"/>
              <a:t> that manages </a:t>
            </a:r>
            <a:r>
              <a:rPr lang="en-US" sz="2400" b="1" dirty="0" smtClean="0"/>
              <a:t>changes</a:t>
            </a:r>
            <a:r>
              <a:rPr lang="en-US" sz="2400" dirty="0" smtClean="0"/>
              <a:t> that you make to your files (source code)</a:t>
            </a:r>
          </a:p>
          <a:p>
            <a:r>
              <a:rPr lang="en-US" sz="2400" dirty="0" smtClean="0"/>
              <a:t>Track </a:t>
            </a:r>
            <a:r>
              <a:rPr lang="en-US" sz="2400" b="1" dirty="0" smtClean="0"/>
              <a:t>versions of sets of changes </a:t>
            </a:r>
            <a:r>
              <a:rPr lang="en-US" sz="2400" dirty="0" smtClean="0"/>
              <a:t>to your files</a:t>
            </a:r>
          </a:p>
          <a:p>
            <a:r>
              <a:rPr lang="en-US" sz="2400" dirty="0" smtClean="0"/>
              <a:t>Handles </a:t>
            </a:r>
            <a:r>
              <a:rPr lang="en-US" sz="2400" b="1" dirty="0" smtClean="0"/>
              <a:t>concurrent changes </a:t>
            </a:r>
            <a:r>
              <a:rPr lang="en-US" sz="2400" dirty="0" smtClean="0"/>
              <a:t>from </a:t>
            </a:r>
            <a:r>
              <a:rPr lang="en-US" sz="2400" b="1" dirty="0" smtClean="0"/>
              <a:t>multiple sources </a:t>
            </a:r>
            <a:r>
              <a:rPr lang="en-US" sz="2400" dirty="0" smtClean="0"/>
              <a:t>(e.g. different developers working on the same code base)</a:t>
            </a:r>
          </a:p>
          <a:p>
            <a:r>
              <a:rPr lang="en-US" sz="2400" dirty="0" smtClean="0"/>
              <a:t>Typically central repository stores every version of every file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2672" y="1825624"/>
            <a:ext cx="3691128" cy="333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67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Version Control (DVCS)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1825624"/>
            <a:ext cx="6385560" cy="4575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No central server required!</a:t>
            </a:r>
          </a:p>
          <a:p>
            <a:r>
              <a:rPr lang="en-US" sz="2400" dirty="0" smtClean="0"/>
              <a:t>Every user has a copy of every file</a:t>
            </a:r>
          </a:p>
          <a:p>
            <a:r>
              <a:rPr lang="en-US" sz="2400" dirty="0" smtClean="0"/>
              <a:t>So we will use </a:t>
            </a:r>
            <a:r>
              <a:rPr lang="en-US" sz="2400" dirty="0" err="1" smtClean="0"/>
              <a:t>Git</a:t>
            </a:r>
            <a:r>
              <a:rPr lang="en-US" sz="2400" dirty="0" smtClean="0"/>
              <a:t>, a very popular DVCS</a:t>
            </a:r>
          </a:p>
          <a:p>
            <a:pPr lvl="1"/>
            <a:r>
              <a:rPr lang="en-US" sz="2000" dirty="0" smtClean="0"/>
              <a:t>Design goals </a:t>
            </a:r>
            <a:r>
              <a:rPr lang="en-US" sz="2000" dirty="0"/>
              <a:t>=</a:t>
            </a:r>
            <a:r>
              <a:rPr lang="en-US" sz="2000" dirty="0" smtClean="0"/>
              <a:t>&gt; Large scale distributed development</a:t>
            </a:r>
            <a:endParaRPr lang="en-US" sz="2000" dirty="0"/>
          </a:p>
          <a:p>
            <a:pPr lvl="1"/>
            <a:r>
              <a:rPr lang="en-US" sz="2000" dirty="0" err="1" smtClean="0"/>
              <a:t>Git</a:t>
            </a:r>
            <a:r>
              <a:rPr lang="en-US" sz="2000" dirty="0" smtClean="0"/>
              <a:t> doesn’t require a server, but it’s common to use one for coordination</a:t>
            </a:r>
            <a:r>
              <a:rPr lang="en-US" sz="2000" dirty="0"/>
              <a:t> </a:t>
            </a:r>
            <a:r>
              <a:rPr lang="en-US" sz="2000" dirty="0" smtClean="0"/>
              <a:t>(i.e. </a:t>
            </a:r>
            <a:r>
              <a:rPr lang="en-US" sz="2000" dirty="0" err="1" smtClean="0"/>
              <a:t>Github</a:t>
            </a:r>
            <a:r>
              <a:rPr lang="en-US" sz="2000" dirty="0" smtClean="0"/>
              <a:t>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3760" y="2284411"/>
            <a:ext cx="382074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615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Working directory</a:t>
            </a:r>
          </a:p>
          <a:p>
            <a:pPr lvl="1"/>
            <a:r>
              <a:rPr lang="en-US" dirty="0" smtClean="0"/>
              <a:t>Your local copy of the files that you’re working with</a:t>
            </a:r>
          </a:p>
          <a:p>
            <a:pPr marL="0" indent="0">
              <a:buNone/>
            </a:pPr>
            <a:endParaRPr lang="en-US" sz="2000" dirty="0" smtClean="0"/>
          </a:p>
          <a:p>
            <a:r>
              <a:rPr lang="en-US" sz="2400" dirty="0" smtClean="0"/>
              <a:t>Staging area</a:t>
            </a:r>
          </a:p>
          <a:p>
            <a:pPr lvl="1"/>
            <a:r>
              <a:rPr lang="en-US" dirty="0" smtClean="0"/>
              <a:t>A “place” where you tell </a:t>
            </a:r>
            <a:r>
              <a:rPr lang="en-US" dirty="0" err="1" smtClean="0"/>
              <a:t>Git</a:t>
            </a:r>
            <a:r>
              <a:rPr lang="en-US" dirty="0" smtClean="0"/>
              <a:t> to hold a set of changes, temporarily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400" dirty="0" smtClean="0"/>
              <a:t>Repository</a:t>
            </a:r>
          </a:p>
          <a:p>
            <a:pPr lvl="1"/>
            <a:r>
              <a:rPr lang="en-US" dirty="0" smtClean="0"/>
              <a:t>A place where </a:t>
            </a:r>
            <a:r>
              <a:rPr lang="en-US" dirty="0" err="1" smtClean="0"/>
              <a:t>Git</a:t>
            </a:r>
            <a:r>
              <a:rPr lang="en-US" dirty="0" smtClean="0"/>
              <a:t> stores copies of your files and their history</a:t>
            </a:r>
          </a:p>
        </p:txBody>
      </p:sp>
    </p:spTree>
    <p:extLst>
      <p:ext uri="{BB962C8B-B14F-4D97-AF65-F5344CB8AC3E}">
        <p14:creationId xmlns:p14="http://schemas.microsoft.com/office/powerpoint/2010/main" val="22087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4000" dirty="0" smtClean="0"/>
              <a:t>What is the difference between </a:t>
            </a:r>
            <a:br>
              <a:rPr lang="en-US" sz="4000" dirty="0" smtClean="0"/>
            </a:br>
            <a:r>
              <a:rPr lang="en-US" sz="4000" b="1" dirty="0" smtClean="0"/>
              <a:t>Local Repository </a:t>
            </a:r>
            <a:r>
              <a:rPr lang="en-US" sz="4000" dirty="0" smtClean="0"/>
              <a:t>and </a:t>
            </a:r>
            <a:r>
              <a:rPr lang="en-US" sz="4000" b="1" dirty="0" smtClean="0"/>
              <a:t>Remote Repository</a:t>
            </a:r>
            <a:r>
              <a:rPr lang="en-US" sz="4000" dirty="0" smtClean="0"/>
              <a:t>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557196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42950"/>
            <a:ext cx="10515600" cy="5434013"/>
          </a:xfrm>
        </p:spPr>
        <p:txBody>
          <a:bodyPr anchor="ctr"/>
          <a:lstStyle/>
          <a:p>
            <a:pPr marL="0" indent="0">
              <a:buNone/>
            </a:pPr>
            <a:r>
              <a:rPr lang="en-US" sz="4000" dirty="0" smtClean="0"/>
              <a:t>Answer:</a:t>
            </a:r>
            <a:endParaRPr lang="en-US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Local Repository </a:t>
            </a:r>
            <a:r>
              <a:rPr lang="en-US" dirty="0" smtClean="0"/>
              <a:t>is the copy of repo </a:t>
            </a:r>
            <a:r>
              <a:rPr lang="en-US" dirty="0"/>
              <a:t>on your </a:t>
            </a:r>
            <a:r>
              <a:rPr lang="en-US" b="1" dirty="0"/>
              <a:t>working machine</a:t>
            </a:r>
          </a:p>
          <a:p>
            <a:pPr marL="0" indent="0">
              <a:buNone/>
            </a:pPr>
            <a:r>
              <a:rPr lang="en-US" b="1" dirty="0"/>
              <a:t>Remote </a:t>
            </a:r>
            <a:r>
              <a:rPr lang="en-US" b="1" dirty="0" smtClean="0"/>
              <a:t>Repository </a:t>
            </a:r>
            <a:r>
              <a:rPr lang="en-US" dirty="0" smtClean="0"/>
              <a:t>is the repo on a </a:t>
            </a:r>
            <a:r>
              <a:rPr lang="en-US" b="1" dirty="0"/>
              <a:t>server </a:t>
            </a:r>
            <a:r>
              <a:rPr lang="en-US" dirty="0"/>
              <a:t>(e.g. </a:t>
            </a:r>
            <a:r>
              <a:rPr lang="en-US" b="1" dirty="0" err="1"/>
              <a:t>Github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967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262" y="407823"/>
            <a:ext cx="7523512" cy="616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67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05404"/>
          </a:xfrm>
        </p:spPr>
        <p:txBody>
          <a:bodyPr/>
          <a:lstStyle/>
          <a:p>
            <a:r>
              <a:rPr lang="en-US" dirty="0" smtClean="0"/>
              <a:t>Perform these operations using a </a:t>
            </a:r>
            <a:r>
              <a:rPr lang="en-US" dirty="0" err="1" smtClean="0"/>
              <a:t>Git</a:t>
            </a:r>
            <a:r>
              <a:rPr lang="en-US" dirty="0" smtClean="0"/>
              <a:t> client (command-line or GUI)</a:t>
            </a:r>
          </a:p>
          <a:p>
            <a:r>
              <a:rPr lang="en-US" dirty="0" smtClean="0"/>
              <a:t>Commands typically move files between working directory, staging area and local or remote repository</a:t>
            </a:r>
          </a:p>
        </p:txBody>
      </p:sp>
    </p:spTree>
    <p:extLst>
      <p:ext uri="{BB962C8B-B14F-4D97-AF65-F5344CB8AC3E}">
        <p14:creationId xmlns:p14="http://schemas.microsoft.com/office/powerpoint/2010/main" val="1629000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1384299"/>
              </p:ext>
            </p:extLst>
          </p:nvPr>
        </p:nvGraphicFramePr>
        <p:xfrm>
          <a:off x="642255" y="1089780"/>
          <a:ext cx="10722430" cy="2023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61215"/>
                <a:gridCol w="5361215"/>
              </a:tblGrid>
              <a:tr h="505884">
                <a:tc>
                  <a:txBody>
                    <a:bodyPr/>
                    <a:lstStyle/>
                    <a:p>
                      <a:r>
                        <a:rPr lang="en-US" dirty="0" smtClean="0"/>
                        <a:t>Local Commands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 anchor="ctr"/>
                </a:tc>
              </a:tr>
              <a:tr h="50588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git</a:t>
                      </a:r>
                      <a:r>
                        <a:rPr lang="en-US" dirty="0" smtClean="0"/>
                        <a:t> add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 a file from working directory to staging area</a:t>
                      </a:r>
                      <a:endParaRPr lang="en-US" dirty="0"/>
                    </a:p>
                  </a:txBody>
                  <a:tcPr anchor="ctr"/>
                </a:tc>
              </a:tr>
              <a:tr h="50588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git</a:t>
                      </a:r>
                      <a:r>
                        <a:rPr lang="en-US" dirty="0" smtClean="0"/>
                        <a:t> commit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Commit changes from staging</a:t>
                      </a:r>
                      <a:r>
                        <a:rPr lang="en-US" baseline="0" dirty="0" smtClean="0"/>
                        <a:t> area to repo</a:t>
                      </a:r>
                      <a:endParaRPr lang="en-US" dirty="0"/>
                    </a:p>
                  </a:txBody>
                  <a:tcPr anchor="ctr"/>
                </a:tc>
              </a:tr>
              <a:tr h="50588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git</a:t>
                      </a:r>
                      <a:r>
                        <a:rPr lang="en-US" dirty="0" smtClean="0"/>
                        <a:t> checkout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 files from repo to working directory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4316171"/>
              </p:ext>
            </p:extLst>
          </p:nvPr>
        </p:nvGraphicFramePr>
        <p:xfrm>
          <a:off x="642255" y="3507398"/>
          <a:ext cx="10722430" cy="2023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61215"/>
                <a:gridCol w="5361215"/>
              </a:tblGrid>
              <a:tr h="505884">
                <a:tc>
                  <a:txBody>
                    <a:bodyPr/>
                    <a:lstStyle/>
                    <a:p>
                      <a:r>
                        <a:rPr lang="en-US" dirty="0" smtClean="0"/>
                        <a:t>Remote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Commands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 anchor="ctr"/>
                </a:tc>
              </a:tr>
              <a:tr h="50588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git</a:t>
                      </a:r>
                      <a:r>
                        <a:rPr lang="en-US" dirty="0" smtClean="0"/>
                        <a:t> clone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Make a copy from remote repo to working directory</a:t>
                      </a:r>
                      <a:endParaRPr lang="en-US" dirty="0"/>
                    </a:p>
                  </a:txBody>
                  <a:tcPr anchor="ctr"/>
                </a:tc>
              </a:tr>
              <a:tr h="50588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git</a:t>
                      </a:r>
                      <a:r>
                        <a:rPr lang="en-US" dirty="0" smtClean="0"/>
                        <a:t> pull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Pull</a:t>
                      </a:r>
                      <a:r>
                        <a:rPr lang="en-US" baseline="0" dirty="0" smtClean="0"/>
                        <a:t> (merge) changes from repo to working directory</a:t>
                      </a:r>
                      <a:endParaRPr lang="en-US" dirty="0"/>
                    </a:p>
                  </a:txBody>
                  <a:tcPr anchor="ctr"/>
                </a:tc>
              </a:tr>
              <a:tr h="50588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git</a:t>
                      </a:r>
                      <a:r>
                        <a:rPr lang="en-US" dirty="0" smtClean="0"/>
                        <a:t> push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Push (merge) changes from staging area to repository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0342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531</Words>
  <Application>Microsoft Macintosh PowerPoint</Application>
  <PresentationFormat>Widescreen</PresentationFormat>
  <Paragraphs>90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Mangal</vt:lpstr>
      <vt:lpstr>Arial</vt:lpstr>
      <vt:lpstr>Office Theme</vt:lpstr>
      <vt:lpstr>Git 101</vt:lpstr>
      <vt:lpstr>Version Control Systems</vt:lpstr>
      <vt:lpstr>Distributed Version Control (DVCS)</vt:lpstr>
      <vt:lpstr>Concepts</vt:lpstr>
      <vt:lpstr>What is the difference between  Local Repository and Remote Repository?</vt:lpstr>
      <vt:lpstr>PowerPoint Presentation</vt:lpstr>
      <vt:lpstr>PowerPoint Presentation</vt:lpstr>
      <vt:lpstr>Commands</vt:lpstr>
      <vt:lpstr>PowerPoint Presentation</vt:lpstr>
      <vt:lpstr>Installing Git</vt:lpstr>
      <vt:lpstr>Setup</vt:lpstr>
      <vt:lpstr>Git rebase (Advance)</vt:lpstr>
      <vt:lpstr>Useful Aliases</vt:lpstr>
      <vt:lpstr>PowerPoint Presentation</vt:lpstr>
      <vt:lpstr>Resources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Yu-Ming Chen</dc:creator>
  <cp:lastModifiedBy>Yu-Ming Chen</cp:lastModifiedBy>
  <cp:revision>48</cp:revision>
  <dcterms:created xsi:type="dcterms:W3CDTF">2018-10-03T15:35:39Z</dcterms:created>
  <dcterms:modified xsi:type="dcterms:W3CDTF">2018-10-15T03:29:20Z</dcterms:modified>
</cp:coreProperties>
</file>

<file path=docProps/thumbnail.jpeg>
</file>